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Helvetica World" panose="020B0604020202020204" charset="-128"/>
      <p:regular r:id="rId21"/>
    </p:embeddedFont>
    <p:embeddedFont>
      <p:font typeface="Helvetica World Bold" panose="020B0604020202020204" charset="-128"/>
      <p:regular r:id="rId22"/>
    </p:embeddedFont>
    <p:embeddedFont>
      <p:font typeface="Kingred Moder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22051" y="2047463"/>
            <a:ext cx="12951349" cy="401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KARAMOJA FOOD 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2982" y="6977510"/>
            <a:ext cx="10162036" cy="7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GROUP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410" y="1028700"/>
            <a:ext cx="17752590" cy="6160416"/>
          </a:xfrm>
          <a:custGeom>
            <a:avLst/>
            <a:gdLst/>
            <a:ahLst/>
            <a:cxnLst/>
            <a:rect l="l" t="t" r="r" b="b"/>
            <a:pathLst>
              <a:path w="17752590" h="6160416">
                <a:moveTo>
                  <a:pt x="0" y="0"/>
                </a:moveTo>
                <a:lnTo>
                  <a:pt x="17752590" y="0"/>
                </a:lnTo>
                <a:lnTo>
                  <a:pt x="17752590" y="6160416"/>
                </a:lnTo>
                <a:lnTo>
                  <a:pt x="0" y="616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4" r="-544" b="-36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22345" y="1804347"/>
            <a:ext cx="1404331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THE LOWEST MAIZE YIELD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33323" y="3302254"/>
            <a:ext cx="6210677" cy="34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4092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ABIM</a:t>
            </a:r>
          </a:p>
          <a:p>
            <a:pPr algn="l">
              <a:lnSpc>
                <a:spcPts val="4889"/>
              </a:lnSpc>
            </a:pPr>
            <a:endParaRPr lang="en-US" sz="286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75174" y="3165426"/>
            <a:ext cx="5444160" cy="68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061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TAPAC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MATANY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LOTOME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KATIKEKILE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NADUNGET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KALAPATA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EAST</a:t>
            </a: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7833" y="700038"/>
            <a:ext cx="12906728" cy="8886924"/>
          </a:xfrm>
          <a:custGeom>
            <a:avLst/>
            <a:gdLst/>
            <a:ahLst/>
            <a:cxnLst/>
            <a:rect l="l" t="t" r="r" b="b"/>
            <a:pathLst>
              <a:path w="12906728" h="8886924">
                <a:moveTo>
                  <a:pt x="0" y="0"/>
                </a:moveTo>
                <a:lnTo>
                  <a:pt x="12906729" y="0"/>
                </a:lnTo>
                <a:lnTo>
                  <a:pt x="12906729" y="8886924"/>
                </a:lnTo>
                <a:lnTo>
                  <a:pt x="0" y="888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1" r="-95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12215"/>
            <a:ext cx="16428094" cy="6991233"/>
          </a:xfrm>
          <a:custGeom>
            <a:avLst/>
            <a:gdLst/>
            <a:ahLst/>
            <a:cxnLst/>
            <a:rect l="l" t="t" r="r" b="b"/>
            <a:pathLst>
              <a:path w="16428094" h="6991233">
                <a:moveTo>
                  <a:pt x="0" y="0"/>
                </a:moveTo>
                <a:lnTo>
                  <a:pt x="16428094" y="0"/>
                </a:lnTo>
                <a:lnTo>
                  <a:pt x="16428094" y="6991233"/>
                </a:lnTo>
                <a:lnTo>
                  <a:pt x="0" y="699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" r="-538" b="-2724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39756" y="3640640"/>
            <a:ext cx="8889987" cy="5800717"/>
          </a:xfrm>
          <a:custGeom>
            <a:avLst/>
            <a:gdLst/>
            <a:ahLst/>
            <a:cxnLst/>
            <a:rect l="l" t="t" r="r" b="b"/>
            <a:pathLst>
              <a:path w="8889987" h="5800717">
                <a:moveTo>
                  <a:pt x="0" y="0"/>
                </a:moveTo>
                <a:lnTo>
                  <a:pt x="8889987" y="0"/>
                </a:lnTo>
                <a:lnTo>
                  <a:pt x="8889987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08072" y="1479973"/>
            <a:ext cx="14499340" cy="155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CORRELATION BETWEEN POPULATION SIZE AND YIELD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295086"/>
            <a:ext cx="4503594" cy="441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156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There is a weak but positive correlation between population size and total yield, suggesting that as the population increases, total yield tends to increase as well.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40309" y="2893497"/>
            <a:ext cx="7054767" cy="6095687"/>
          </a:xfrm>
          <a:custGeom>
            <a:avLst/>
            <a:gdLst/>
            <a:ahLst/>
            <a:cxnLst/>
            <a:rect l="l" t="t" r="r" b="b"/>
            <a:pathLst>
              <a:path w="7054767" h="6095687">
                <a:moveTo>
                  <a:pt x="0" y="0"/>
                </a:moveTo>
                <a:lnTo>
                  <a:pt x="7054767" y="0"/>
                </a:lnTo>
                <a:lnTo>
                  <a:pt x="7054767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08072" y="1479973"/>
            <a:ext cx="1449934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CORRELATION BETWEEN CROP AREA AND YIELD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989" y="4481813"/>
            <a:ext cx="4150335" cy="252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8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more area a region has allocated for crops, the higher the chance of a bigger yield.</a:t>
            </a:r>
          </a:p>
          <a:p>
            <a:pPr algn="ctr">
              <a:lnSpc>
                <a:spcPts val="4072"/>
              </a:lnSpc>
              <a:spcBef>
                <a:spcPct val="0"/>
              </a:spcBef>
            </a:pPr>
            <a:endParaRPr lang="en-US" sz="2908">
              <a:solidFill>
                <a:srgbClr val="6E482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759706"/>
            <a:ext cx="9791436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0853" y="4498895"/>
            <a:ext cx="10886294" cy="285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endParaRPr/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organization has limited resources, focus should be made on the most affected areas first before proceeding to the other areas in the region.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34157" y="2394930"/>
            <a:ext cx="12059205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7601" y="4086494"/>
            <a:ext cx="12817246" cy="569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 the region also suffers from pests and disease outbreaks, it would be important to explore the effect of these on crop production in the different regions as well.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It is also important to analyze the impact of farming practices used across the different regions on crop yields.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Population is a huge factor in farming. It is worth exploring how population density and not just the absolute numbers affect productivity.</a:t>
            </a:r>
          </a:p>
          <a:p>
            <a:pPr algn="ctr">
              <a:lnSpc>
                <a:spcPts val="4546"/>
              </a:lnSpc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34157" y="2394930"/>
            <a:ext cx="12059205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APPENDIX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9086" y="4086494"/>
            <a:ext cx="12817246" cy="53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endParaRPr lang="en-US" sz="3247" dirty="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07931" y="3010189"/>
            <a:ext cx="12672137" cy="480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394930"/>
            <a:ext cx="9791436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0853" y="4546520"/>
            <a:ext cx="10886294" cy="400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Karamoja is the most food-insecure region of Uganda. One of the main reasons is the low productivity level of crops due to intense droughts, as well as outbreaks of pests and diseases.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have conducted an analysis of the 2017 crop yield to identify ways in which the region could be better supported in terms of resource distribution.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2216216"/>
            <a:ext cx="11453010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PROJECT 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2824" y="4167110"/>
            <a:ext cx="7514430" cy="169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Understanding the areas that have the lowest yields, to have them prioritized in terms of resource distribution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2216216"/>
            <a:ext cx="11453010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66404" y="4249589"/>
            <a:ext cx="10955193" cy="285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total yield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sorghum yield per HA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maize yield per HA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Correlation between population size and yield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Correlation between crop area and yield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53041" y="2213414"/>
            <a:ext cx="12569382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LOWEST YIELD OVERALLY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3041" y="3205946"/>
            <a:ext cx="5021882" cy="414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4010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ABIM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algn="l">
              <a:lnSpc>
                <a:spcPts val="5894"/>
              </a:lnSpc>
            </a:pPr>
            <a:endParaRPr lang="en-US" sz="271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5894"/>
              </a:lnSpc>
            </a:pPr>
            <a:endParaRPr lang="en-US" sz="271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39995" y="3173724"/>
            <a:ext cx="5847816" cy="624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3989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 TOWN COUNCIL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NAKAPIRIPIRIT TOWN COUNCIL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TOWN COUNCIL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KATIKEKILE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LODIKO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EAST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TAPAC</a:t>
            </a:r>
          </a:p>
          <a:p>
            <a:pPr algn="l">
              <a:lnSpc>
                <a:spcPts val="5865"/>
              </a:lnSpc>
            </a:pPr>
            <a:endParaRPr lang="en-US" sz="2789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1551" y="303980"/>
            <a:ext cx="12824898" cy="9679039"/>
          </a:xfrm>
          <a:custGeom>
            <a:avLst/>
            <a:gdLst/>
            <a:ahLst/>
            <a:cxnLst/>
            <a:rect l="l" t="t" r="r" b="b"/>
            <a:pathLst>
              <a:path w="12824898" h="9679039">
                <a:moveTo>
                  <a:pt x="0" y="0"/>
                </a:moveTo>
                <a:lnTo>
                  <a:pt x="12824898" y="0"/>
                </a:lnTo>
                <a:lnTo>
                  <a:pt x="12824898" y="9679040"/>
                </a:lnTo>
                <a:lnTo>
                  <a:pt x="0" y="967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06" r="-1860" b="-116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855058" cy="7643283"/>
          </a:xfrm>
          <a:custGeom>
            <a:avLst/>
            <a:gdLst/>
            <a:ahLst/>
            <a:cxnLst/>
            <a:rect l="l" t="t" r="r" b="b"/>
            <a:pathLst>
              <a:path w="16855058" h="7643283">
                <a:moveTo>
                  <a:pt x="0" y="0"/>
                </a:moveTo>
                <a:lnTo>
                  <a:pt x="16855058" y="0"/>
                </a:lnTo>
                <a:lnTo>
                  <a:pt x="16855058" y="7643283"/>
                </a:lnTo>
                <a:lnTo>
                  <a:pt x="0" y="764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9" t="-84" r="-173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53021" y="1713246"/>
            <a:ext cx="1404331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THE LOWEST SORGHUM YIELD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3041" y="3155901"/>
            <a:ext cx="6210677" cy="34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4092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</a:t>
            </a:r>
          </a:p>
          <a:p>
            <a:pPr algn="l">
              <a:lnSpc>
                <a:spcPts val="4889"/>
              </a:lnSpc>
            </a:pPr>
            <a:endParaRPr lang="en-US" sz="286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43651" y="3165426"/>
            <a:ext cx="5444160" cy="631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061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LOPEEI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RUPA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LOKOPO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LOTOME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MATANY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NADUNGET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 TOWN COUNCIL</a:t>
            </a: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6081" y="610344"/>
            <a:ext cx="11282845" cy="8647956"/>
          </a:xfrm>
          <a:custGeom>
            <a:avLst/>
            <a:gdLst/>
            <a:ahLst/>
            <a:cxnLst/>
            <a:rect l="l" t="t" r="r" b="b"/>
            <a:pathLst>
              <a:path w="11282845" h="8647956">
                <a:moveTo>
                  <a:pt x="0" y="0"/>
                </a:moveTo>
                <a:lnTo>
                  <a:pt x="11282845" y="0"/>
                </a:lnTo>
                <a:lnTo>
                  <a:pt x="11282845" y="8647956"/>
                </a:lnTo>
                <a:lnTo>
                  <a:pt x="0" y="864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7" r="-547" b="-12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Custom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Helvetica World Bold</vt:lpstr>
      <vt:lpstr>Kingred Modern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KARAMOJA FOOD SECURITY</dc:title>
  <cp:lastModifiedBy>idah atieno</cp:lastModifiedBy>
  <cp:revision>2</cp:revision>
  <dcterms:created xsi:type="dcterms:W3CDTF">2006-08-16T00:00:00Z</dcterms:created>
  <dcterms:modified xsi:type="dcterms:W3CDTF">2025-08-29T19:06:05Z</dcterms:modified>
  <dc:identifier>DAGxds_rugE</dc:identifier>
</cp:coreProperties>
</file>